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70" r:id="rId7"/>
    <p:sldId id="265" r:id="rId8"/>
    <p:sldId id="269" r:id="rId9"/>
    <p:sldId id="268" r:id="rId10"/>
    <p:sldId id="267" r:id="rId11"/>
    <p:sldId id="266" r:id="rId12"/>
    <p:sldId id="278" r:id="rId13"/>
    <p:sldId id="276" r:id="rId14"/>
    <p:sldId id="275" r:id="rId15"/>
    <p:sldId id="279" r:id="rId16"/>
    <p:sldId id="274" r:id="rId17"/>
    <p:sldId id="280" r:id="rId18"/>
    <p:sldId id="281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0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6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1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07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1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41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03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80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72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2B8D-826D-4044-8A3D-42C2217F44BF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EC80-8DBA-43F0-A596-31669C39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59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1458" y="0"/>
            <a:ext cx="9144000" cy="1761514"/>
          </a:xfrm>
        </p:spPr>
        <p:txBody>
          <a:bodyPr/>
          <a:lstStyle/>
          <a:p>
            <a:r>
              <a:rPr lang="en-US" altLang="zh-TW" dirty="0" smtClean="0">
                <a:latin typeface="Comic Sans MS" panose="030F0702030302020204" pitchFamily="66" charset="0"/>
              </a:rPr>
              <a:t> </a:t>
            </a:r>
            <a:r>
              <a:rPr lang="en-US" altLang="zh-TW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Midterm Review</a:t>
            </a:r>
            <a:endParaRPr lang="zh-TW" altLang="en-US" sz="8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ãreview gif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86" y="2086485"/>
            <a:ext cx="6765730" cy="4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go gifãçåçæå°çµæ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7" y="2366873"/>
            <a:ext cx="4348253" cy="38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50852" t="34565" r="14967" b="58048"/>
          <a:stretch/>
        </p:blipFill>
        <p:spPr>
          <a:xfrm>
            <a:off x="6254253" y="483231"/>
            <a:ext cx="5815697" cy="1421769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01753" cy="1325563"/>
          </a:xfrm>
        </p:spPr>
        <p:txBody>
          <a:bodyPr/>
          <a:lstStyle/>
          <a:p>
            <a:r>
              <a:rPr lang="en-US" altLang="zh-TW" dirty="0" smtClean="0"/>
              <a:t>Part 1: Listening      </a:t>
            </a:r>
            <a:br>
              <a:rPr lang="en-US" altLang="zh-TW" dirty="0" smtClean="0"/>
            </a:br>
            <a:r>
              <a:rPr lang="zh-TW" altLang="en-US" dirty="0" smtClean="0"/>
              <a:t>第一部分</a:t>
            </a:r>
            <a:r>
              <a:rPr lang="en-US" altLang="zh-TW" dirty="0" smtClean="0"/>
              <a:t>: </a:t>
            </a:r>
            <a:r>
              <a:rPr lang="zh-TW" altLang="en-US" dirty="0" smtClean="0"/>
              <a:t>聽力</a:t>
            </a:r>
            <a:r>
              <a:rPr lang="en-US" altLang="zh-TW" dirty="0" smtClean="0"/>
              <a:t>( 50% )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9689" t="16143" r="76939" b="60593"/>
          <a:stretch/>
        </p:blipFill>
        <p:spPr>
          <a:xfrm>
            <a:off x="1032452" y="2247900"/>
            <a:ext cx="1739900" cy="17018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l="27843" t="16143" r="58590" b="60593"/>
          <a:stretch/>
        </p:blipFill>
        <p:spPr>
          <a:xfrm>
            <a:off x="2683452" y="2247900"/>
            <a:ext cx="1765300" cy="17018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28233" t="50171" r="59468" b="26912"/>
          <a:stretch/>
        </p:blipFill>
        <p:spPr>
          <a:xfrm>
            <a:off x="4300104" y="2273300"/>
            <a:ext cx="1600200" cy="1676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14568" t="37847" r="77330" b="51389"/>
          <a:stretch/>
        </p:blipFill>
        <p:spPr>
          <a:xfrm>
            <a:off x="5996730" y="2247900"/>
            <a:ext cx="1591253" cy="1701800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819020"/>
              </p:ext>
            </p:extLst>
          </p:nvPr>
        </p:nvGraphicFramePr>
        <p:xfrm>
          <a:off x="1032450" y="3915966"/>
          <a:ext cx="6555532" cy="156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883"/>
                <a:gridCol w="1638883"/>
                <a:gridCol w="1638883"/>
                <a:gridCol w="1638883"/>
              </a:tblGrid>
              <a:tr h="1560514">
                <a:tc>
                  <a:txBody>
                    <a:bodyPr/>
                    <a:lstStyle/>
                    <a:p>
                      <a:pPr algn="ctr"/>
                      <a:endParaRPr lang="zh-TW" alt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57506"/>
              </p:ext>
            </p:extLst>
          </p:nvPr>
        </p:nvGraphicFramePr>
        <p:xfrm>
          <a:off x="1022338" y="3884813"/>
          <a:ext cx="6555532" cy="156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883"/>
                <a:gridCol w="1638883"/>
                <a:gridCol w="1638883"/>
                <a:gridCol w="1638883"/>
              </a:tblGrid>
              <a:tr h="15605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600" dirty="0" smtClean="0"/>
                        <a:t>4</a:t>
                      </a:r>
                      <a:endParaRPr lang="zh-TW" alt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600" dirty="0" smtClean="0"/>
                        <a:t>1</a:t>
                      </a:r>
                      <a:endParaRPr lang="zh-TW" alt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600" dirty="0" smtClean="0"/>
                        <a:t>3</a:t>
                      </a:r>
                      <a:endParaRPr lang="zh-TW" alt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600" dirty="0" smtClean="0"/>
                        <a:t>2</a:t>
                      </a:r>
                      <a:endParaRPr lang="zh-TW" alt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51810" t="71687" r="17310" b="19790"/>
          <a:stretch/>
        </p:blipFill>
        <p:spPr>
          <a:xfrm>
            <a:off x="6369370" y="466528"/>
            <a:ext cx="5611091" cy="1224160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09308" cy="1325563"/>
          </a:xfrm>
        </p:spPr>
        <p:txBody>
          <a:bodyPr/>
          <a:lstStyle/>
          <a:p>
            <a:r>
              <a:rPr lang="en-US" altLang="zh-TW" dirty="0" smtClean="0"/>
              <a:t>Part 1: Listening      </a:t>
            </a:r>
            <a:br>
              <a:rPr lang="en-US" altLang="zh-TW" dirty="0" smtClean="0"/>
            </a:br>
            <a:r>
              <a:rPr lang="zh-TW" altLang="en-US" dirty="0" smtClean="0"/>
              <a:t>第一部分</a:t>
            </a:r>
            <a:r>
              <a:rPr lang="en-US" altLang="zh-TW" dirty="0" smtClean="0"/>
              <a:t>: </a:t>
            </a:r>
            <a:r>
              <a:rPr lang="zh-TW" altLang="en-US" dirty="0" smtClean="0"/>
              <a:t>聽力</a:t>
            </a:r>
            <a:r>
              <a:rPr lang="en-US" altLang="zh-TW" dirty="0" smtClean="0"/>
              <a:t>( 50% )</a:t>
            </a:r>
            <a:endParaRPr lang="zh-TW" alt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1039151" y="1632745"/>
            <a:ext cx="10833679" cy="4468812"/>
            <a:chOff x="1126578" y="1690688"/>
            <a:chExt cx="10833679" cy="446881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l="5100" t="17708" r="55173" b="56944"/>
            <a:stretch/>
          </p:blipFill>
          <p:spPr>
            <a:xfrm>
              <a:off x="1311018" y="1798638"/>
              <a:ext cx="5168900" cy="2081212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/>
            <a:srcRect l="5100" t="48437" r="55173" b="22396"/>
            <a:stretch/>
          </p:blipFill>
          <p:spPr>
            <a:xfrm>
              <a:off x="6590465" y="1690688"/>
              <a:ext cx="5168900" cy="2133600"/>
            </a:xfrm>
            <a:prstGeom prst="rect">
              <a:avLst/>
            </a:prstGeom>
          </p:spPr>
        </p:pic>
        <p:sp>
          <p:nvSpPr>
            <p:cNvPr id="11" name="圓角矩形 10"/>
            <p:cNvSpPr/>
            <p:nvPr/>
          </p:nvSpPr>
          <p:spPr>
            <a:xfrm>
              <a:off x="4226792" y="2286000"/>
              <a:ext cx="1270000" cy="190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7505700" y="1854200"/>
              <a:ext cx="1270000" cy="190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9229757" y="1898650"/>
              <a:ext cx="2073242" cy="2921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536700" y="1949450"/>
              <a:ext cx="762000" cy="2476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/>
            <a:srcRect l="4026" t="15451" r="54002" b="54687"/>
            <a:stretch/>
          </p:blipFill>
          <p:spPr>
            <a:xfrm>
              <a:off x="1126578" y="3975100"/>
              <a:ext cx="5461000" cy="2184400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/>
            <a:srcRect l="4026" t="49479" r="54002" b="22743"/>
            <a:stretch/>
          </p:blipFill>
          <p:spPr>
            <a:xfrm>
              <a:off x="6499257" y="3987800"/>
              <a:ext cx="5461000" cy="2032000"/>
            </a:xfrm>
            <a:prstGeom prst="rect">
              <a:avLst/>
            </a:prstGeom>
          </p:spPr>
        </p:pic>
        <p:sp>
          <p:nvSpPr>
            <p:cNvPr id="17" name="圓角矩形 16"/>
            <p:cNvSpPr/>
            <p:nvPr/>
          </p:nvSpPr>
          <p:spPr>
            <a:xfrm>
              <a:off x="1784350" y="4459287"/>
              <a:ext cx="1028700" cy="1746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5115792" y="4991099"/>
              <a:ext cx="1253578" cy="212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9229756" y="4038600"/>
              <a:ext cx="1870043" cy="279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圓角矩形 20"/>
          <p:cNvSpPr/>
          <p:nvPr/>
        </p:nvSpPr>
        <p:spPr>
          <a:xfrm>
            <a:off x="5763491" y="2813844"/>
            <a:ext cx="735766" cy="10787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9600" dirty="0" smtClean="0"/>
              <a:t>2</a:t>
            </a:r>
            <a:endParaRPr lang="zh-TW" altLang="en-US" sz="9600" dirty="0"/>
          </a:p>
        </p:txBody>
      </p:sp>
      <p:sp>
        <p:nvSpPr>
          <p:cNvPr id="22" name="圓角矩形 21"/>
          <p:cNvSpPr/>
          <p:nvPr/>
        </p:nvSpPr>
        <p:spPr>
          <a:xfrm>
            <a:off x="5820381" y="5022851"/>
            <a:ext cx="735766" cy="10787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9600" dirty="0" smtClean="0"/>
              <a:t>4</a:t>
            </a:r>
            <a:endParaRPr lang="zh-TW" altLang="en-US" sz="9600" dirty="0"/>
          </a:p>
        </p:txBody>
      </p:sp>
      <p:sp>
        <p:nvSpPr>
          <p:cNvPr id="23" name="圓角矩形 22"/>
          <p:cNvSpPr/>
          <p:nvPr/>
        </p:nvSpPr>
        <p:spPr>
          <a:xfrm>
            <a:off x="11137064" y="2745582"/>
            <a:ext cx="735766" cy="10787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9600" dirty="0"/>
              <a:t>3</a:t>
            </a:r>
            <a:endParaRPr lang="zh-TW" altLang="en-US" sz="9600" dirty="0"/>
          </a:p>
        </p:txBody>
      </p:sp>
      <p:sp>
        <p:nvSpPr>
          <p:cNvPr id="24" name="圓角矩形 23"/>
          <p:cNvSpPr/>
          <p:nvPr/>
        </p:nvSpPr>
        <p:spPr>
          <a:xfrm>
            <a:off x="11161629" y="4879182"/>
            <a:ext cx="735766" cy="10787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9600" dirty="0" smtClean="0"/>
              <a:t>1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0795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9689" t="16143" r="76939" b="60593"/>
          <a:stretch/>
        </p:blipFill>
        <p:spPr>
          <a:xfrm>
            <a:off x="1032452" y="2247900"/>
            <a:ext cx="1739900" cy="17018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27843" t="16143" r="58590" b="60593"/>
          <a:stretch/>
        </p:blipFill>
        <p:spPr>
          <a:xfrm>
            <a:off x="2683452" y="2247900"/>
            <a:ext cx="1765300" cy="17018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l="28233" t="50171" r="59468" b="26912"/>
          <a:stretch/>
        </p:blipFill>
        <p:spPr>
          <a:xfrm>
            <a:off x="4493245" y="2260600"/>
            <a:ext cx="1600200" cy="16764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l="12323" t="50521" r="77233" b="39062"/>
          <a:stretch/>
        </p:blipFill>
        <p:spPr>
          <a:xfrm>
            <a:off x="9771669" y="2273300"/>
            <a:ext cx="1358900" cy="135731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l="27648" t="35417" r="62006" b="52083"/>
          <a:stretch/>
        </p:blipFill>
        <p:spPr>
          <a:xfrm>
            <a:off x="6437110" y="2209800"/>
            <a:ext cx="1346200" cy="16383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l="29502" t="64757" r="61225" b="22743"/>
          <a:stretch/>
        </p:blipFill>
        <p:spPr>
          <a:xfrm>
            <a:off x="8126975" y="2286000"/>
            <a:ext cx="1206500" cy="1663700"/>
          </a:xfrm>
          <a:prstGeom prst="rect">
            <a:avLst/>
          </a:prstGeom>
        </p:spPr>
      </p:pic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838200" y="5710766"/>
          <a:ext cx="10579098" cy="1007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83"/>
                <a:gridCol w="1763183"/>
                <a:gridCol w="1763183"/>
                <a:gridCol w="1763183"/>
                <a:gridCol w="1763183"/>
                <a:gridCol w="1763183"/>
              </a:tblGrid>
              <a:tr h="10075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tall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short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cat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thin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rabbit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dog</a:t>
                      </a:r>
                      <a:endParaRPr lang="zh-TW" alt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" name="內容版面配置區 3"/>
          <p:cNvPicPr>
            <a:picLocks noChangeAspect="1"/>
          </p:cNvPicPr>
          <p:nvPr/>
        </p:nvPicPr>
        <p:blipFill rotWithShape="1">
          <a:blip r:embed="rId4"/>
          <a:srcRect l="18653" t="34839" r="52991" b="55381"/>
          <a:stretch/>
        </p:blipFill>
        <p:spPr>
          <a:xfrm>
            <a:off x="6934198" y="365125"/>
            <a:ext cx="4813679" cy="1527175"/>
          </a:xfrm>
          <a:prstGeom prst="rect">
            <a:avLst/>
          </a:prstGeom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260348" y="365125"/>
            <a:ext cx="6165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Part 2 : Reading&amp; Writing </a:t>
            </a:r>
            <a:r>
              <a:rPr lang="zh-TW" altLang="en-US" smtClean="0"/>
              <a:t>第二部分</a:t>
            </a:r>
            <a:r>
              <a:rPr lang="en-US" altLang="zh-TW" smtClean="0"/>
              <a:t>:</a:t>
            </a:r>
            <a:r>
              <a:rPr lang="zh-TW" altLang="en-US" smtClean="0"/>
              <a:t>讀寫</a:t>
            </a:r>
            <a:r>
              <a:rPr lang="en-US" altLang="zh-TW" smtClean="0"/>
              <a:t>(50%)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08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7691" t="48090" r="53710" b="41146"/>
          <a:stretch/>
        </p:blipFill>
        <p:spPr>
          <a:xfrm>
            <a:off x="6216648" y="574668"/>
            <a:ext cx="5828703" cy="1233377"/>
          </a:xfrm>
          <a:prstGeom prst="rect">
            <a:avLst/>
          </a:prstGeom>
        </p:spPr>
      </p:pic>
      <p:sp>
        <p:nvSpPr>
          <p:cNvPr id="9" name="標題 1"/>
          <p:cNvSpPr txBox="1">
            <a:spLocks noGrp="1"/>
          </p:cNvSpPr>
          <p:nvPr>
            <p:ph type="title"/>
          </p:nvPr>
        </p:nvSpPr>
        <p:spPr>
          <a:xfrm>
            <a:off x="260348" y="365125"/>
            <a:ext cx="6165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Part 2 : Reading&amp; Writing </a:t>
            </a:r>
            <a:r>
              <a:rPr lang="zh-TW" altLang="en-US" dirty="0" smtClean="0"/>
              <a:t>第二部分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讀寫</a:t>
            </a:r>
            <a:r>
              <a:rPr lang="en-US" altLang="zh-TW" dirty="0" smtClean="0"/>
              <a:t>(50%)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28233" t="50171" r="59468" b="26912"/>
          <a:stretch/>
        </p:blipFill>
        <p:spPr>
          <a:xfrm>
            <a:off x="835644" y="2667000"/>
            <a:ext cx="2679123" cy="28067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4375148" y="2384425"/>
            <a:ext cx="6165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Is he tall?</a:t>
            </a:r>
            <a:endParaRPr lang="zh-TW" altLang="en-US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375148" y="3405188"/>
            <a:ext cx="6165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(   )  Yes, he is.</a:t>
            </a:r>
            <a:endParaRPr lang="zh-TW" altLang="en-US" dirty="0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375148" y="4425950"/>
            <a:ext cx="6165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(   ) No, he isn’t.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85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50675" t="30428" r="27654" b="63243"/>
          <a:stretch/>
        </p:blipFill>
        <p:spPr>
          <a:xfrm>
            <a:off x="6426200" y="622358"/>
            <a:ext cx="4940300" cy="1396942"/>
          </a:xfrm>
          <a:prstGeom prst="rect">
            <a:avLst/>
          </a:prstGeom>
        </p:spPr>
      </p:pic>
      <p:sp>
        <p:nvSpPr>
          <p:cNvPr id="9" name="標題 1"/>
          <p:cNvSpPr txBox="1">
            <a:spLocks noGrp="1"/>
          </p:cNvSpPr>
          <p:nvPr>
            <p:ph type="title"/>
          </p:nvPr>
        </p:nvSpPr>
        <p:spPr>
          <a:xfrm>
            <a:off x="260348" y="365125"/>
            <a:ext cx="6165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Part 2 : Reading&amp; Writing </a:t>
            </a:r>
            <a:r>
              <a:rPr lang="zh-TW" altLang="en-US" dirty="0" smtClean="0"/>
              <a:t>第二部分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讀寫</a:t>
            </a:r>
            <a:r>
              <a:rPr lang="en-US" altLang="zh-TW" dirty="0" smtClean="0"/>
              <a:t>(50%)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28233" t="50171" r="59468" b="26912"/>
          <a:stretch/>
        </p:blipFill>
        <p:spPr>
          <a:xfrm>
            <a:off x="835644" y="2667000"/>
            <a:ext cx="2679123" cy="2806700"/>
          </a:xfrm>
          <a:prstGeom prst="rect">
            <a:avLst/>
          </a:prstGeom>
        </p:spPr>
      </p:pic>
      <p:pic>
        <p:nvPicPr>
          <p:cNvPr id="12" name="圖片 9" descr="空白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90" y="3345516"/>
            <a:ext cx="1002665" cy="9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1120424" y="3138487"/>
            <a:ext cx="1580695" cy="1102490"/>
            <a:chOff x="4529195" y="3138487"/>
            <a:chExt cx="1580695" cy="1102490"/>
          </a:xfrm>
        </p:grpSpPr>
        <p:pic>
          <p:nvPicPr>
            <p:cNvPr id="13" name="圖片 15" descr="空白線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195" y="3339890"/>
              <a:ext cx="913182" cy="90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字方塊 107"/>
            <p:cNvSpPr txBox="1">
              <a:spLocks noChangeArrowheads="1"/>
            </p:cNvSpPr>
            <p:nvPr/>
          </p:nvSpPr>
          <p:spPr bwMode="auto">
            <a:xfrm>
              <a:off x="4737179" y="3138487"/>
              <a:ext cx="1372711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PhagsPa" panose="020B0502040204020203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  </a:t>
              </a:r>
              <a:endParaRPr kumimoji="0" lang="en-US" altLang="zh-TW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PhagsPa" panose="020B0502040204020203" pitchFamily="34" charset="0"/>
              </a:endParaRPr>
            </a:p>
          </p:txBody>
        </p:sp>
      </p:grp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5513146" y="285729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6000"/>
          </a:p>
        </p:txBody>
      </p:sp>
      <p:pic>
        <p:nvPicPr>
          <p:cNvPr id="16" name="圖片 9" descr="空白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68" y="3324430"/>
            <a:ext cx="1002665" cy="9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9" descr="空白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246" y="3345516"/>
            <a:ext cx="1002665" cy="9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9" descr="空白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60" y="3332159"/>
            <a:ext cx="1002665" cy="9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1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50675" t="30428" r="27654" b="63243"/>
          <a:stretch/>
        </p:blipFill>
        <p:spPr>
          <a:xfrm>
            <a:off x="6426200" y="622358"/>
            <a:ext cx="4940300" cy="1396942"/>
          </a:xfrm>
          <a:prstGeom prst="rect">
            <a:avLst/>
          </a:prstGeom>
        </p:spPr>
      </p:pic>
      <p:sp>
        <p:nvSpPr>
          <p:cNvPr id="9" name="標題 1"/>
          <p:cNvSpPr txBox="1">
            <a:spLocks noGrp="1"/>
          </p:cNvSpPr>
          <p:nvPr>
            <p:ph type="title"/>
          </p:nvPr>
        </p:nvSpPr>
        <p:spPr>
          <a:xfrm>
            <a:off x="260348" y="365125"/>
            <a:ext cx="6165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Part 2 : Reading&amp; Writing </a:t>
            </a:r>
            <a:r>
              <a:rPr lang="zh-TW" altLang="en-US" dirty="0" smtClean="0"/>
              <a:t>第二部分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讀寫</a:t>
            </a:r>
            <a:r>
              <a:rPr lang="en-US" altLang="zh-TW" dirty="0" smtClean="0"/>
              <a:t>(50%)</a:t>
            </a:r>
            <a:endParaRPr lang="zh-TW" altLang="en-US" dirty="0"/>
          </a:p>
        </p:txBody>
      </p:sp>
      <p:pic>
        <p:nvPicPr>
          <p:cNvPr id="12" name="圖片 9" descr="空白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97" y="3332159"/>
            <a:ext cx="1002665" cy="9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07"/>
          <p:cNvSpPr txBox="1">
            <a:spLocks noChangeArrowheads="1"/>
          </p:cNvSpPr>
          <p:nvPr/>
        </p:nvSpPr>
        <p:spPr bwMode="auto">
          <a:xfrm>
            <a:off x="4737179" y="3138487"/>
            <a:ext cx="137271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PhagsPa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endParaRPr kumimoji="0" lang="en-US" altLang="zh-TW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PhagsPa" panose="020B0502040204020203" pitchFamily="34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5513146" y="285729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6000"/>
          </a:p>
        </p:txBody>
      </p:sp>
      <p:pic>
        <p:nvPicPr>
          <p:cNvPr id="16" name="圖片 9" descr="空白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68" y="3324430"/>
            <a:ext cx="1002665" cy="9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9" descr="空白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140" y="3339890"/>
            <a:ext cx="1002665" cy="9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36" y="2171866"/>
            <a:ext cx="2872793" cy="28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53" t="63221" r="13529" b="9740"/>
          <a:stretch/>
        </p:blipFill>
        <p:spPr>
          <a:xfrm>
            <a:off x="6426200" y="555504"/>
            <a:ext cx="6050727" cy="2649542"/>
          </a:xfrm>
          <a:prstGeom prst="rect">
            <a:avLst/>
          </a:prstGeom>
        </p:spPr>
      </p:pic>
      <p:sp>
        <p:nvSpPr>
          <p:cNvPr id="9" name="標題 1"/>
          <p:cNvSpPr txBox="1">
            <a:spLocks noGrp="1"/>
          </p:cNvSpPr>
          <p:nvPr>
            <p:ph type="title"/>
          </p:nvPr>
        </p:nvSpPr>
        <p:spPr>
          <a:xfrm>
            <a:off x="260348" y="365125"/>
            <a:ext cx="6165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Part 2 : Reading&amp; Writing </a:t>
            </a:r>
            <a:r>
              <a:rPr lang="zh-TW" altLang="en-US" dirty="0" smtClean="0"/>
              <a:t>第二部分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讀寫</a:t>
            </a:r>
            <a:r>
              <a:rPr lang="en-US" altLang="zh-TW" dirty="0" smtClean="0"/>
              <a:t>(50%)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7" y="2206119"/>
            <a:ext cx="2871465" cy="2877561"/>
          </a:xfrm>
          <a:prstGeom prst="rect">
            <a:avLst/>
          </a:prstGeom>
        </p:spPr>
      </p:pic>
      <p:pic>
        <p:nvPicPr>
          <p:cNvPr id="10" name="圖片 15" descr="空白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33" y="4340230"/>
            <a:ext cx="1599568" cy="9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7"/>
          <p:cNvSpPr txBox="1">
            <a:spLocks noChangeArrowheads="1"/>
          </p:cNvSpPr>
          <p:nvPr/>
        </p:nvSpPr>
        <p:spPr bwMode="auto">
          <a:xfrm>
            <a:off x="4038679" y="3205046"/>
            <a:ext cx="514342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6000" dirty="0" smtClean="0">
                <a:latin typeface="Microsoft PhagsPa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 it a dog?</a:t>
            </a:r>
            <a:r>
              <a:rPr kumimoji="0" lang="en-US" altLang="zh-TW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PhagsPa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PhagsPa" panose="020B0502040204020203" pitchFamily="34" charset="0"/>
            </a:endParaRPr>
          </a:p>
        </p:txBody>
      </p:sp>
      <p:sp>
        <p:nvSpPr>
          <p:cNvPr id="12" name="文字方塊 107"/>
          <p:cNvSpPr txBox="1">
            <a:spLocks noChangeArrowheads="1"/>
          </p:cNvSpPr>
          <p:nvPr/>
        </p:nvSpPr>
        <p:spPr bwMode="auto">
          <a:xfrm>
            <a:off x="5829301" y="4297867"/>
            <a:ext cx="251459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6000" dirty="0" smtClean="0">
                <a:latin typeface="Microsoft PhagsPa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it is.</a:t>
            </a:r>
            <a:endParaRPr kumimoji="0" lang="en-US" altLang="zh-TW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53" t="63221" r="13529" b="9740"/>
          <a:stretch/>
        </p:blipFill>
        <p:spPr>
          <a:xfrm>
            <a:off x="6426200" y="555504"/>
            <a:ext cx="6050727" cy="2649542"/>
          </a:xfrm>
          <a:prstGeom prst="rect">
            <a:avLst/>
          </a:prstGeom>
        </p:spPr>
      </p:pic>
      <p:sp>
        <p:nvSpPr>
          <p:cNvPr id="9" name="標題 1"/>
          <p:cNvSpPr txBox="1">
            <a:spLocks noGrp="1"/>
          </p:cNvSpPr>
          <p:nvPr>
            <p:ph type="title"/>
          </p:nvPr>
        </p:nvSpPr>
        <p:spPr>
          <a:xfrm>
            <a:off x="260348" y="365125"/>
            <a:ext cx="6165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Part 2 : Reading&amp; Writing </a:t>
            </a:r>
            <a:r>
              <a:rPr lang="zh-TW" altLang="en-US" dirty="0" smtClean="0"/>
              <a:t>第二部分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讀寫</a:t>
            </a:r>
            <a:r>
              <a:rPr lang="en-US" altLang="zh-TW" dirty="0" smtClean="0"/>
              <a:t>(50%)</a:t>
            </a:r>
            <a:endParaRPr lang="zh-TW" altLang="en-US" dirty="0"/>
          </a:p>
        </p:txBody>
      </p:sp>
      <p:pic>
        <p:nvPicPr>
          <p:cNvPr id="10" name="圖片 15" descr="空白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32" y="4297867"/>
            <a:ext cx="2526667" cy="9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7"/>
          <p:cNvSpPr txBox="1">
            <a:spLocks noChangeArrowheads="1"/>
          </p:cNvSpPr>
          <p:nvPr/>
        </p:nvSpPr>
        <p:spPr bwMode="auto">
          <a:xfrm>
            <a:off x="4495800" y="3002518"/>
            <a:ext cx="797552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6000" dirty="0" smtClean="0">
                <a:latin typeface="Microsoft PhagsPa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 it a tall monkey?</a:t>
            </a:r>
            <a:r>
              <a:rPr kumimoji="0" lang="en-US" altLang="zh-TW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PhagsPa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PhagsPa" panose="020B0502040204020203" pitchFamily="34" charset="0"/>
            </a:endParaRPr>
          </a:p>
        </p:txBody>
      </p:sp>
      <p:sp>
        <p:nvSpPr>
          <p:cNvPr id="12" name="文字方塊 107"/>
          <p:cNvSpPr txBox="1">
            <a:spLocks noChangeArrowheads="1"/>
          </p:cNvSpPr>
          <p:nvPr/>
        </p:nvSpPr>
        <p:spPr bwMode="auto">
          <a:xfrm>
            <a:off x="4495800" y="4297867"/>
            <a:ext cx="60071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6000" dirty="0" smtClean="0">
                <a:latin typeface="Microsoft PhagsPa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No, it </a:t>
            </a:r>
            <a:r>
              <a:rPr lang="en-US" altLang="zh-TW" sz="6000" dirty="0">
                <a:latin typeface="Microsoft PhagsPa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6000" dirty="0" smtClean="0">
                <a:latin typeface="Microsoft PhagsPa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.</a:t>
            </a:r>
            <a:endParaRPr kumimoji="0" lang="en-US" altLang="zh-TW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PhagsPa" panose="020B0502040204020203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28233" t="50171" r="59468" b="26912"/>
          <a:stretch/>
        </p:blipFill>
        <p:spPr>
          <a:xfrm>
            <a:off x="835644" y="2667000"/>
            <a:ext cx="2679123" cy="2806700"/>
          </a:xfrm>
          <a:prstGeom prst="rect">
            <a:avLst/>
          </a:prstGeom>
        </p:spPr>
      </p:pic>
      <p:pic>
        <p:nvPicPr>
          <p:cNvPr id="13" name="圖片 15" descr="空白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93" y="5473700"/>
            <a:ext cx="2526667" cy="9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07"/>
          <p:cNvSpPr txBox="1">
            <a:spLocks noChangeArrowheads="1"/>
          </p:cNvSpPr>
          <p:nvPr/>
        </p:nvSpPr>
        <p:spPr bwMode="auto">
          <a:xfrm>
            <a:off x="4025900" y="5259153"/>
            <a:ext cx="81661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6000" dirty="0" smtClean="0">
                <a:latin typeface="Microsoft PhagsPa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It’s a                monkey.</a:t>
            </a:r>
            <a:endParaRPr kumimoji="0" lang="en-US" altLang="zh-TW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PhagsPa" panose="020B0502040204020203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673850" y="2356187"/>
            <a:ext cx="126365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/>
              <a:t>short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202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ãgo go go  gifãçåçæå°çµæ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16" y="207706"/>
            <a:ext cx="6080614" cy="60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1275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臺北市信義區信義國民小學 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一</a:t>
            </a:r>
            <a:r>
              <a:rPr lang="en-US" altLang="zh-TW" sz="6000" dirty="0" smtClean="0"/>
              <a:t>O</a:t>
            </a:r>
            <a:r>
              <a:rPr lang="zh-TW" altLang="en-US" sz="6000" dirty="0" smtClean="0"/>
              <a:t>六學年度第二學期二年級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英語領域期中定期評量試卷 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 二年 </a:t>
            </a:r>
            <a:r>
              <a:rPr lang="en-US" altLang="zh-TW" sz="6000" dirty="0" smtClean="0"/>
              <a:t>____</a:t>
            </a:r>
            <a:r>
              <a:rPr lang="zh-TW" altLang="en-US" sz="6000" dirty="0" smtClean="0"/>
              <a:t>班 座號：</a:t>
            </a:r>
            <a:r>
              <a:rPr lang="en-US" altLang="zh-TW" sz="6000" dirty="0" smtClean="0"/>
              <a:t>_____</a:t>
            </a:r>
            <a:r>
              <a:rPr lang="zh-TW" altLang="en-US" sz="6000" dirty="0" smtClean="0"/>
              <a:t>   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姓名： </a:t>
            </a:r>
            <a:r>
              <a:rPr lang="en-US" altLang="zh-TW" sz="6000" dirty="0" smtClean="0"/>
              <a:t>___________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4183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9535" y="1459634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Part 1: Listening      </a:t>
            </a:r>
            <a:r>
              <a:rPr lang="zh-TW" altLang="en-US" dirty="0" smtClean="0"/>
              <a:t>第一部分</a:t>
            </a:r>
            <a:r>
              <a:rPr lang="en-US" altLang="zh-TW" dirty="0" smtClean="0"/>
              <a:t>: </a:t>
            </a:r>
            <a:r>
              <a:rPr lang="zh-TW" altLang="en-US" dirty="0" smtClean="0"/>
              <a:t>聽力</a:t>
            </a:r>
            <a:r>
              <a:rPr lang="en-US" altLang="zh-TW" dirty="0" smtClean="0"/>
              <a:t>( 50% )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38199" y="3316144"/>
            <a:ext cx="11118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Part 2 : Reading&amp; Writing </a:t>
            </a:r>
            <a:r>
              <a:rPr lang="zh-TW" altLang="en-US" dirty="0" smtClean="0"/>
              <a:t>第二部分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讀寫</a:t>
            </a:r>
            <a:r>
              <a:rPr lang="en-US" altLang="zh-TW" dirty="0" smtClean="0"/>
              <a:t>(50%)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6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63" t="51335" r="51253" b="32745"/>
          <a:stretch/>
        </p:blipFill>
        <p:spPr>
          <a:xfrm>
            <a:off x="609599" y="1911926"/>
            <a:ext cx="6279317" cy="17738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1597" t="47443" r="16245" b="41193"/>
          <a:stretch/>
        </p:blipFill>
        <p:spPr>
          <a:xfrm>
            <a:off x="270162" y="3856714"/>
            <a:ext cx="5777346" cy="11478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51810" t="71687" r="17310" b="19790"/>
          <a:stretch/>
        </p:blipFill>
        <p:spPr>
          <a:xfrm>
            <a:off x="4083370" y="5584628"/>
            <a:ext cx="5611091" cy="8706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50852" t="34565" r="14967" b="58048"/>
          <a:stretch/>
        </p:blipFill>
        <p:spPr>
          <a:xfrm>
            <a:off x="6139953" y="4077331"/>
            <a:ext cx="5815697" cy="70658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7310" t="39678" r="54685" b="48579"/>
          <a:stretch/>
        </p:blipFill>
        <p:spPr>
          <a:xfrm>
            <a:off x="5903604" y="1967817"/>
            <a:ext cx="6288396" cy="1482436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 1: Listening      </a:t>
            </a:r>
            <a:r>
              <a:rPr lang="zh-TW" altLang="en-US" dirty="0" smtClean="0"/>
              <a:t>第一部分</a:t>
            </a:r>
            <a:r>
              <a:rPr lang="en-US" altLang="zh-TW" dirty="0" smtClean="0"/>
              <a:t>: </a:t>
            </a:r>
            <a:r>
              <a:rPr lang="zh-TW" altLang="en-US" dirty="0" smtClean="0"/>
              <a:t>聽力</a:t>
            </a:r>
            <a:r>
              <a:rPr lang="en-US" altLang="zh-TW" dirty="0" smtClean="0"/>
              <a:t>( 50% 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13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53" t="63221" r="13529" b="9740"/>
          <a:stretch/>
        </p:blipFill>
        <p:spPr>
          <a:xfrm>
            <a:off x="6032499" y="3222504"/>
            <a:ext cx="6050727" cy="2649542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50675" t="30428" r="27654" b="63243"/>
          <a:stretch/>
        </p:blipFill>
        <p:spPr>
          <a:xfrm>
            <a:off x="5892800" y="2051048"/>
            <a:ext cx="4940300" cy="811096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2"/>
          <a:srcRect l="18222" t="79521" r="53099" b="9931"/>
          <a:stretch/>
        </p:blipFill>
        <p:spPr>
          <a:xfrm>
            <a:off x="152398" y="3222504"/>
            <a:ext cx="5698003" cy="1178159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2"/>
          <a:srcRect l="18653" t="34839" r="52991" b="55381"/>
          <a:stretch/>
        </p:blipFill>
        <p:spPr>
          <a:xfrm>
            <a:off x="152398" y="1784348"/>
            <a:ext cx="4813679" cy="9334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7691" t="48090" r="53710" b="41146"/>
          <a:stretch/>
        </p:blipFill>
        <p:spPr>
          <a:xfrm>
            <a:off x="260348" y="4638668"/>
            <a:ext cx="5828703" cy="1233377"/>
          </a:xfrm>
          <a:prstGeom prst="rect">
            <a:avLst/>
          </a:prstGeom>
        </p:spPr>
      </p:pic>
      <p:sp>
        <p:nvSpPr>
          <p:cNvPr id="9" name="標題 1"/>
          <p:cNvSpPr txBox="1">
            <a:spLocks noGrp="1"/>
          </p:cNvSpPr>
          <p:nvPr>
            <p:ph type="title"/>
          </p:nvPr>
        </p:nvSpPr>
        <p:spPr>
          <a:xfrm>
            <a:off x="260348" y="365125"/>
            <a:ext cx="11182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Part 2 : Reading&amp; Writing </a:t>
            </a:r>
            <a:r>
              <a:rPr lang="zh-TW" altLang="en-US" dirty="0" smtClean="0"/>
              <a:t>第二部分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讀寫</a:t>
            </a:r>
            <a:r>
              <a:rPr lang="en-US" altLang="zh-TW" dirty="0" smtClean="0"/>
              <a:t>(50%)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1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latin typeface="Comic Sans MS" panose="030F0702030302020204" pitchFamily="66" charset="0"/>
              </a:rPr>
              <a:t>Let’s Practice!!</a:t>
            </a:r>
            <a:endParaRPr lang="zh-TW" alt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ãpractice gifãçåçæå°çµæ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59" y="2353614"/>
            <a:ext cx="7190936" cy="32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63" t="52725" r="56241" b="34132"/>
          <a:stretch/>
        </p:blipFill>
        <p:spPr>
          <a:xfrm>
            <a:off x="6299200" y="571496"/>
            <a:ext cx="5460999" cy="1016000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838200" y="482599"/>
            <a:ext cx="5295900" cy="1104899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Part 1: Listening     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zh-TW" altLang="en-US" dirty="0" smtClean="0"/>
              <a:t>第一部分</a:t>
            </a:r>
            <a:r>
              <a:rPr lang="en-US" altLang="zh-TW" dirty="0" smtClean="0"/>
              <a:t>: </a:t>
            </a:r>
            <a:r>
              <a:rPr lang="zh-TW" altLang="en-US" dirty="0" smtClean="0"/>
              <a:t>聽力</a:t>
            </a:r>
            <a:r>
              <a:rPr lang="en-US" altLang="zh-TW" dirty="0" smtClean="0"/>
              <a:t>( 50% )</a:t>
            </a:r>
            <a:endParaRPr lang="zh-TW" altLang="en-US" dirty="0"/>
          </a:p>
        </p:txBody>
      </p:sp>
      <p:sp>
        <p:nvSpPr>
          <p:cNvPr id="2" name="橢圓 1"/>
          <p:cNvSpPr/>
          <p:nvPr/>
        </p:nvSpPr>
        <p:spPr>
          <a:xfrm>
            <a:off x="9906000" y="1025523"/>
            <a:ext cx="16383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66800" y="1981200"/>
            <a:ext cx="3771900" cy="1104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1.      at      ad  </a:t>
            </a:r>
            <a:endParaRPr lang="zh-TW" altLang="en-US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066800" y="3702050"/>
            <a:ext cx="9906000" cy="1104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latin typeface="Eras Light ITC" panose="020B0402030504020804" pitchFamily="34" charset="0"/>
                <a:ea typeface="MS Gothic" panose="020B0609070205080204" pitchFamily="49" charset="-128"/>
              </a:rPr>
              <a:t>3.     pig         pick          pit</a:t>
            </a:r>
            <a:endParaRPr lang="zh-TW" altLang="en-US" b="1" dirty="0">
              <a:latin typeface="Eras Light ITC" panose="020B0402030504020804" pitchFamily="34" charset="0"/>
              <a:ea typeface="MS Gothic" panose="020B0609070205080204" pitchFamily="49" charset="-128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375400" y="1981199"/>
            <a:ext cx="3771900" cy="1104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2</a:t>
            </a:r>
            <a:r>
              <a:rPr lang="en-US" altLang="zh-TW" dirty="0" smtClean="0"/>
              <a:t>.      ret      red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2952750" y="2209798"/>
            <a:ext cx="16383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8509000" y="2209798"/>
            <a:ext cx="16383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771900" y="3930650"/>
            <a:ext cx="1892300" cy="781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5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7310" t="39678" r="54685" b="48579"/>
          <a:stretch/>
        </p:blipFill>
        <p:spPr>
          <a:xfrm>
            <a:off x="5903604" y="286688"/>
            <a:ext cx="6288396" cy="1482436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65404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Part 1: Listening      </a:t>
            </a:r>
            <a:br>
              <a:rPr lang="en-US" altLang="zh-TW" dirty="0" smtClean="0"/>
            </a:br>
            <a:r>
              <a:rPr lang="zh-TW" altLang="en-US" dirty="0" smtClean="0"/>
              <a:t>第一部分</a:t>
            </a:r>
            <a:r>
              <a:rPr lang="en-US" altLang="zh-TW" dirty="0" smtClean="0"/>
              <a:t>: </a:t>
            </a:r>
            <a:r>
              <a:rPr lang="zh-TW" altLang="en-US" dirty="0" smtClean="0"/>
              <a:t>聽力</a:t>
            </a:r>
            <a:r>
              <a:rPr lang="en-US" altLang="zh-TW" dirty="0" smtClean="0"/>
              <a:t>( 50% )</a:t>
            </a:r>
            <a:endParaRPr lang="zh-TW" altLang="en-US" dirty="0"/>
          </a:p>
        </p:txBody>
      </p:sp>
      <p:sp>
        <p:nvSpPr>
          <p:cNvPr id="29" name="文字方塊 2"/>
          <p:cNvSpPr txBox="1">
            <a:spLocks noChangeArrowheads="1"/>
          </p:cNvSpPr>
          <p:nvPr/>
        </p:nvSpPr>
        <p:spPr bwMode="auto">
          <a:xfrm>
            <a:off x="2750820" y="9009380"/>
            <a:ext cx="1844040" cy="6261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en-US" sz="1200" kern="10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</a:t>
            </a:r>
            <a:endParaRPr lang="zh-TW" sz="1200" kern="10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712545" y="3136690"/>
            <a:ext cx="3822700" cy="1066187"/>
            <a:chOff x="1257300" y="2984500"/>
            <a:chExt cx="3822700" cy="1066187"/>
          </a:xfrm>
        </p:grpSpPr>
        <p:pic>
          <p:nvPicPr>
            <p:cNvPr id="2071" name="圖片 9" descr="空白線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335" y="3128963"/>
              <a:ext cx="1002665" cy="916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圖片 15" descr="空白線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050" y="3149600"/>
              <a:ext cx="913182" cy="90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107"/>
            <p:cNvSpPr txBox="1">
              <a:spLocks noChangeArrowheads="1"/>
            </p:cNvSpPr>
            <p:nvPr/>
          </p:nvSpPr>
          <p:spPr bwMode="auto">
            <a:xfrm>
              <a:off x="1257300" y="2984500"/>
              <a:ext cx="1372711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PhagsPa" panose="020B0502040204020203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1. t  </a:t>
              </a:r>
              <a:endParaRPr kumimoji="0" lang="en-US" altLang="zh-TW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PhagsPa" panose="020B0502040204020203" pitchFamily="34" charset="0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1828801" y="2984500"/>
              <a:ext cx="0" cy="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6000"/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5982569" y="3136690"/>
            <a:ext cx="5249801" cy="1066187"/>
            <a:chOff x="6616700" y="3067049"/>
            <a:chExt cx="5249801" cy="1066187"/>
          </a:xfrm>
        </p:grpSpPr>
        <p:grpSp>
          <p:nvGrpSpPr>
            <p:cNvPr id="36" name="群組 35"/>
            <p:cNvGrpSpPr/>
            <p:nvPr/>
          </p:nvGrpSpPr>
          <p:grpSpPr>
            <a:xfrm>
              <a:off x="6616700" y="3067049"/>
              <a:ext cx="4025900" cy="1066187"/>
              <a:chOff x="1257300" y="2984500"/>
              <a:chExt cx="3822700" cy="1066187"/>
            </a:xfrm>
          </p:grpSpPr>
          <p:pic>
            <p:nvPicPr>
              <p:cNvPr id="37" name="圖片 9" descr="空白線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7335" y="3128963"/>
                <a:ext cx="1002665" cy="916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圖片 15" descr="空白線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050" y="3149600"/>
                <a:ext cx="913182" cy="901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文字方塊 107"/>
              <p:cNvSpPr txBox="1">
                <a:spLocks noChangeArrowheads="1"/>
              </p:cNvSpPr>
              <p:nvPr/>
            </p:nvSpPr>
            <p:spPr bwMode="auto">
              <a:xfrm>
                <a:off x="1257300" y="2984500"/>
                <a:ext cx="1372711" cy="785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6000" dirty="0" smtClean="0">
                    <a:latin typeface="Microsoft PhagsPa" panose="020B0502040204020203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2. p</a:t>
                </a:r>
                <a:r>
                  <a:rPr kumimoji="0" lang="en-US" altLang="zh-TW" sz="6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icrosoft PhagsPa" panose="020B0502040204020203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 </a:t>
                </a:r>
                <a:endParaRPr kumimoji="0" lang="en-US" altLang="zh-TW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PhagsPa" panose="020B0502040204020203" pitchFamily="34" charset="0"/>
                </a:endParaRP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828801" y="2984500"/>
                <a:ext cx="0" cy="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6000"/>
              </a:p>
            </p:txBody>
          </p:sp>
        </p:grpSp>
        <p:pic>
          <p:nvPicPr>
            <p:cNvPr id="41" name="圖片 9" descr="空白線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3829" y="3211511"/>
              <a:ext cx="992672" cy="916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文字方塊 107"/>
          <p:cNvSpPr txBox="1">
            <a:spLocks noChangeArrowheads="1"/>
          </p:cNvSpPr>
          <p:nvPr/>
        </p:nvSpPr>
        <p:spPr bwMode="auto">
          <a:xfrm>
            <a:off x="2611428" y="3136690"/>
            <a:ext cx="2115774" cy="11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6000" b="1" dirty="0" err="1">
                <a:solidFill>
                  <a:srgbClr val="FF0000"/>
                </a:solidFill>
                <a:latin typeface="Microsoft PhagsPa" panose="020B0502040204020203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</a:t>
            </a:r>
            <a:r>
              <a:rPr kumimoji="0" lang="en-US" altLang="zh-TW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PhagsPa" panose="020B0502040204020203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   p</a:t>
            </a:r>
            <a:endParaRPr kumimoji="0" lang="en-US" altLang="zh-TW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crosoft PhagsPa" panose="020B0502040204020203" pitchFamily="34" charset="0"/>
              <a:ea typeface="MS Gothic" panose="020B0609070205080204" pitchFamily="49" charset="-128"/>
            </a:endParaRPr>
          </a:p>
        </p:txBody>
      </p:sp>
      <p:sp>
        <p:nvSpPr>
          <p:cNvPr id="44" name="文字方塊 107"/>
          <p:cNvSpPr txBox="1">
            <a:spLocks noChangeArrowheads="1"/>
          </p:cNvSpPr>
          <p:nvPr/>
        </p:nvSpPr>
        <p:spPr bwMode="auto">
          <a:xfrm>
            <a:off x="7886853" y="3125438"/>
            <a:ext cx="3884586" cy="11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6000" b="1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kumimoji="0" lang="en-US" altLang="zh-TW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  </a:t>
            </a:r>
            <a:r>
              <a:rPr kumimoji="0" lang="en-US" altLang="zh-TW" sz="6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c   k</a:t>
            </a:r>
            <a:endParaRPr kumimoji="0" lang="en-US" altLang="zh-TW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75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1597" t="47443" r="16245" b="41193"/>
          <a:stretch/>
        </p:blipFill>
        <p:spPr>
          <a:xfrm>
            <a:off x="6178304" y="542872"/>
            <a:ext cx="5777346" cy="1147816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09308" cy="1325563"/>
          </a:xfrm>
        </p:spPr>
        <p:txBody>
          <a:bodyPr/>
          <a:lstStyle/>
          <a:p>
            <a:r>
              <a:rPr lang="en-US" altLang="zh-TW" dirty="0" smtClean="0"/>
              <a:t>Part 1: Listening      </a:t>
            </a:r>
            <a:br>
              <a:rPr lang="en-US" altLang="zh-TW" dirty="0" smtClean="0"/>
            </a:br>
            <a:r>
              <a:rPr lang="zh-TW" altLang="en-US" dirty="0" smtClean="0"/>
              <a:t>第一部分</a:t>
            </a:r>
            <a:r>
              <a:rPr lang="en-US" altLang="zh-TW" dirty="0" smtClean="0"/>
              <a:t>: </a:t>
            </a:r>
            <a:r>
              <a:rPr lang="zh-TW" altLang="en-US" dirty="0" smtClean="0"/>
              <a:t>聽力</a:t>
            </a:r>
            <a:r>
              <a:rPr lang="en-US" altLang="zh-TW" dirty="0" smtClean="0"/>
              <a:t>( 50% 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9689" t="16143" r="76939" b="60593"/>
          <a:stretch/>
        </p:blipFill>
        <p:spPr>
          <a:xfrm>
            <a:off x="1032452" y="2247900"/>
            <a:ext cx="1739900" cy="17018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27843" t="16143" r="58590" b="60593"/>
          <a:stretch/>
        </p:blipFill>
        <p:spPr>
          <a:xfrm>
            <a:off x="2683452" y="2247900"/>
            <a:ext cx="1765300" cy="17018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28233" t="50171" r="59468" b="26912"/>
          <a:stretch/>
        </p:blipFill>
        <p:spPr>
          <a:xfrm>
            <a:off x="4300104" y="2273300"/>
            <a:ext cx="1600200" cy="16764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/>
          <a:srcRect l="12323" t="50521" r="77233" b="39062"/>
          <a:stretch/>
        </p:blipFill>
        <p:spPr>
          <a:xfrm>
            <a:off x="10596750" y="2432050"/>
            <a:ext cx="1358900" cy="135731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/>
          <a:srcRect l="27648" t="35417" r="62006" b="52083"/>
          <a:stretch/>
        </p:blipFill>
        <p:spPr>
          <a:xfrm>
            <a:off x="7034977" y="2311400"/>
            <a:ext cx="1346200" cy="16383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/>
          <a:srcRect l="13397" t="67361" r="78892" b="24479"/>
          <a:stretch/>
        </p:blipFill>
        <p:spPr>
          <a:xfrm>
            <a:off x="9559477" y="2674674"/>
            <a:ext cx="1003300" cy="127476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/>
          <a:srcRect l="29502" t="64757" r="61225" b="22743"/>
          <a:stretch/>
        </p:blipFill>
        <p:spPr>
          <a:xfrm>
            <a:off x="8381177" y="2286000"/>
            <a:ext cx="1206500" cy="1663700"/>
          </a:xfrm>
          <a:prstGeom prst="rect">
            <a:avLst/>
          </a:prstGeom>
        </p:spPr>
      </p:pic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17403"/>
              </p:ext>
            </p:extLst>
          </p:nvPr>
        </p:nvGraphicFramePr>
        <p:xfrm>
          <a:off x="1036205" y="4136072"/>
          <a:ext cx="4864101" cy="1477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1367"/>
                <a:gridCol w="1621367"/>
                <a:gridCol w="1621367"/>
              </a:tblGrid>
              <a:tr h="147732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39785"/>
              </p:ext>
            </p:extLst>
          </p:nvPr>
        </p:nvGraphicFramePr>
        <p:xfrm>
          <a:off x="7002650" y="4136072"/>
          <a:ext cx="4953000" cy="147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238250"/>
                <a:gridCol w="1238250"/>
                <a:gridCol w="1238250"/>
              </a:tblGrid>
              <a:tr h="147732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86602"/>
              </p:ext>
            </p:extLst>
          </p:nvPr>
        </p:nvGraphicFramePr>
        <p:xfrm>
          <a:off x="1036204" y="4136072"/>
          <a:ext cx="4864101" cy="1477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1367"/>
                <a:gridCol w="1621367"/>
                <a:gridCol w="1621367"/>
              </a:tblGrid>
              <a:tr h="14773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800" dirty="0" smtClean="0"/>
                        <a:t>3</a:t>
                      </a:r>
                      <a:endParaRPr lang="zh-TW" alt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800" dirty="0" smtClean="0"/>
                        <a:t>1</a:t>
                      </a:r>
                      <a:endParaRPr lang="zh-TW" alt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800" dirty="0" smtClean="0"/>
                        <a:t>2</a:t>
                      </a:r>
                      <a:endParaRPr lang="zh-TW" altLang="en-US" sz="8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8292"/>
              </p:ext>
            </p:extLst>
          </p:nvPr>
        </p:nvGraphicFramePr>
        <p:xfrm>
          <a:off x="7034977" y="4136072"/>
          <a:ext cx="4953000" cy="147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238250"/>
                <a:gridCol w="1238250"/>
                <a:gridCol w="1238250"/>
              </a:tblGrid>
              <a:tr h="14773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3</a:t>
                      </a:r>
                      <a:endParaRPr lang="zh-TW" alt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1</a:t>
                      </a:r>
                      <a:endParaRPr lang="zh-TW" alt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2</a:t>
                      </a:r>
                      <a:endParaRPr lang="zh-TW" alt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4</a:t>
                      </a:r>
                      <a:endParaRPr lang="zh-TW" altLang="en-US" sz="8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8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249</Words>
  <Application>Microsoft Office PowerPoint</Application>
  <PresentationFormat>寬螢幕</PresentationFormat>
  <Paragraphs>58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0" baseType="lpstr">
      <vt:lpstr>Malgun Gothic</vt:lpstr>
      <vt:lpstr>MS Gothic</vt:lpstr>
      <vt:lpstr>新細明體</vt:lpstr>
      <vt:lpstr>標楷體</vt:lpstr>
      <vt:lpstr>Arial</vt:lpstr>
      <vt:lpstr>Calibri</vt:lpstr>
      <vt:lpstr>Calibri Light</vt:lpstr>
      <vt:lpstr>Comic Sans MS</vt:lpstr>
      <vt:lpstr>Eras Light ITC</vt:lpstr>
      <vt:lpstr>Microsoft PhagsPa</vt:lpstr>
      <vt:lpstr>Times New Roman</vt:lpstr>
      <vt:lpstr>Office 佈景主題</vt:lpstr>
      <vt:lpstr> Midterm Review</vt:lpstr>
      <vt:lpstr>臺北市信義區信義國民小學  一O六學年度第二學期二年級 英語領域期中定期評量試卷   二年 ____班 座號：_____    姓名： ___________</vt:lpstr>
      <vt:lpstr>Part 1: Listening      第一部分: 聽力( 50% )</vt:lpstr>
      <vt:lpstr>Part 1: Listening      第一部分: 聽力( 50% )</vt:lpstr>
      <vt:lpstr>Part 2 : Reading&amp; Writing 第二部分:讀寫(50%)</vt:lpstr>
      <vt:lpstr>Let’s Practice!!</vt:lpstr>
      <vt:lpstr>Part 1: Listening       第一部分: 聽力( 50% )</vt:lpstr>
      <vt:lpstr>Part 1: Listening       第一部分: 聽力( 50% )</vt:lpstr>
      <vt:lpstr>Part 1: Listening       第一部分: 聽力( 50% )</vt:lpstr>
      <vt:lpstr>Part 1: Listening       第一部分: 聽力( 50% )</vt:lpstr>
      <vt:lpstr>Part 1: Listening       第一部分: 聽力( 50% )</vt:lpstr>
      <vt:lpstr>PowerPoint 簡報</vt:lpstr>
      <vt:lpstr>Part 2 : Reading&amp; Writing 第二部分:讀寫(50%)</vt:lpstr>
      <vt:lpstr>Part 2 : Reading&amp; Writing 第二部分:讀寫(50%)</vt:lpstr>
      <vt:lpstr>Part 2 : Reading&amp; Writing 第二部分:讀寫(50%)</vt:lpstr>
      <vt:lpstr>Part 2 : Reading&amp; Writing 第二部分:讀寫(50%)</vt:lpstr>
      <vt:lpstr>Part 2 : Reading&amp; Writing 第二部分:讀寫(50%)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G2 Midterm Review</dc:title>
  <dc:creator>USER</dc:creator>
  <cp:lastModifiedBy>User</cp:lastModifiedBy>
  <cp:revision>32</cp:revision>
  <dcterms:created xsi:type="dcterms:W3CDTF">2018-04-15T05:46:17Z</dcterms:created>
  <dcterms:modified xsi:type="dcterms:W3CDTF">2018-04-17T04:16:13Z</dcterms:modified>
</cp:coreProperties>
</file>